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0" r:id="rId3"/>
    <p:sldId id="257" r:id="rId4"/>
    <p:sldId id="267" r:id="rId5"/>
    <p:sldId id="269" r:id="rId6"/>
    <p:sldId id="270" r:id="rId7"/>
    <p:sldId id="268" r:id="rId8"/>
    <p:sldId id="260" r:id="rId9"/>
    <p:sldId id="271" r:id="rId10"/>
    <p:sldId id="258" r:id="rId11"/>
    <p:sldId id="278" r:id="rId12"/>
    <p:sldId id="272" r:id="rId13"/>
    <p:sldId id="273" r:id="rId14"/>
    <p:sldId id="274" r:id="rId15"/>
    <p:sldId id="275" r:id="rId16"/>
    <p:sldId id="277" r:id="rId17"/>
    <p:sldId id="276" r:id="rId18"/>
    <p:sldId id="279" r:id="rId19"/>
    <p:sldId id="259" r:id="rId20"/>
  </p:sldIdLst>
  <p:sldSz cx="18288000" cy="10287000"/>
  <p:notesSz cx="6858000" cy="9144000"/>
  <p:embeddedFontLst>
    <p:embeddedFont>
      <p:font typeface="Black Mango" panose="02020A03060303060403" pitchFamily="18" charset="77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layfair Display" pitchFamily="2" charset="77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01" autoAdjust="0"/>
  </p:normalViewPr>
  <p:slideViewPr>
    <p:cSldViewPr>
      <p:cViewPr varScale="1">
        <p:scale>
          <a:sx n="60" d="100"/>
          <a:sy n="60" d="100"/>
        </p:scale>
        <p:origin x="200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86346" y="2129191"/>
            <a:ext cx="9115307" cy="442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9"/>
              </a:lnSpc>
            </a:pPr>
            <a:r>
              <a:rPr lang="en-US" sz="7478" dirty="0">
                <a:solidFill>
                  <a:srgbClr val="DC848A"/>
                </a:solidFill>
                <a:latin typeface="Black Mango"/>
              </a:rPr>
              <a:t>Reclaiming Mental Health for Muslim Identifying Patients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8800" y="6811089"/>
            <a:ext cx="14744698" cy="280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spc="-113" dirty="0">
                <a:solidFill>
                  <a:srgbClr val="FFFFFF"/>
                </a:solidFill>
                <a:latin typeface="Playfair Display"/>
              </a:rPr>
              <a:t>Dr. Amy Gajaria</a:t>
            </a:r>
          </a:p>
          <a:p>
            <a:pPr algn="ctr">
              <a:lnSpc>
                <a:spcPts val="3692"/>
              </a:lnSpc>
            </a:pPr>
            <a:r>
              <a:rPr lang="en-US" sz="2637" spc="-113" dirty="0">
                <a:solidFill>
                  <a:srgbClr val="FFFFFF"/>
                </a:solidFill>
                <a:latin typeface="Playfair Display"/>
              </a:rPr>
              <a:t>Canadian Muslim Mental Health Conference</a:t>
            </a:r>
          </a:p>
          <a:p>
            <a:pPr algn="ctr">
              <a:lnSpc>
                <a:spcPts val="3692"/>
              </a:lnSpc>
            </a:pPr>
            <a:r>
              <a:rPr lang="en-US" sz="2637" spc="-113" dirty="0">
                <a:solidFill>
                  <a:srgbClr val="FFFFFF"/>
                </a:solidFill>
                <a:latin typeface="Playfair Display"/>
              </a:rPr>
              <a:t>December 16, 2023</a:t>
            </a:r>
          </a:p>
          <a:p>
            <a:pPr algn="ctr">
              <a:lnSpc>
                <a:spcPts val="3692"/>
              </a:lnSpc>
            </a:pPr>
            <a:r>
              <a:rPr lang="en-US" sz="2637" spc="-113" dirty="0">
                <a:solidFill>
                  <a:srgbClr val="FFFFFF"/>
                </a:solidFill>
                <a:latin typeface="Playfair Display"/>
              </a:rPr>
              <a:t>@</a:t>
            </a:r>
            <a:r>
              <a:rPr lang="en-US" sz="2637" spc="-113" dirty="0" err="1">
                <a:solidFill>
                  <a:srgbClr val="FFFFFF"/>
                </a:solidFill>
                <a:latin typeface="Playfair Display"/>
              </a:rPr>
              <a:t>AmyGajaria</a:t>
            </a:r>
            <a:endParaRPr lang="en-US" sz="2637" spc="-113" dirty="0">
              <a:solidFill>
                <a:srgbClr val="FFFFFF"/>
              </a:solidFill>
              <a:latin typeface="Playfair Display"/>
            </a:endParaRPr>
          </a:p>
          <a:p>
            <a:pPr algn="ctr">
              <a:lnSpc>
                <a:spcPts val="3692"/>
              </a:lnSpc>
            </a:pPr>
            <a:endParaRPr lang="en-US" sz="2637" spc="-113" dirty="0">
              <a:solidFill>
                <a:srgbClr val="FFFFFF"/>
              </a:solidFill>
              <a:latin typeface="Playfair Display"/>
            </a:endParaRPr>
          </a:p>
          <a:p>
            <a:pPr algn="ctr">
              <a:lnSpc>
                <a:spcPts val="3692"/>
              </a:lnSpc>
            </a:pPr>
            <a:endParaRPr lang="en-US" sz="2637" spc="-113" dirty="0">
              <a:solidFill>
                <a:srgbClr val="FFFFFF"/>
              </a:solidFill>
              <a:latin typeface="Playfair Display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040EF71-644F-0202-5440-6A029E45C496}"/>
              </a:ext>
            </a:extLst>
          </p:cNvPr>
          <p:cNvSpPr/>
          <p:nvPr/>
        </p:nvSpPr>
        <p:spPr>
          <a:xfrm>
            <a:off x="-3124200" y="5661868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E73FF6D-88DA-4C03-D00C-0EF3E4FF3ED3}"/>
              </a:ext>
            </a:extLst>
          </p:cNvPr>
          <p:cNvSpPr/>
          <p:nvPr/>
        </p:nvSpPr>
        <p:spPr>
          <a:xfrm>
            <a:off x="12573000" y="-3443631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219700" cy="193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2">
                    <a:lumMod val="20000"/>
                    <a:lumOff val="80000"/>
                  </a:schemeClr>
                </a:solidFill>
                <a:latin typeface="Black Mango"/>
              </a:rPr>
              <a:t>Decolonizing Mental Health – General principles (1)</a:t>
            </a:r>
          </a:p>
        </p:txBody>
      </p:sp>
      <p:sp>
        <p:nvSpPr>
          <p:cNvPr id="4" name="Freeform 4"/>
          <p:cNvSpPr/>
          <p:nvPr/>
        </p:nvSpPr>
        <p:spPr>
          <a:xfrm>
            <a:off x="-2057400" y="5143499"/>
            <a:ext cx="8991600" cy="8368007"/>
          </a:xfrm>
          <a:custGeom>
            <a:avLst/>
            <a:gdLst/>
            <a:ahLst/>
            <a:cxnLst/>
            <a:rect l="l" t="t" r="r" b="b"/>
            <a:pathLst>
              <a:path w="10100846" h="9116014">
                <a:moveTo>
                  <a:pt x="0" y="0"/>
                </a:moveTo>
                <a:lnTo>
                  <a:pt x="10100847" y="0"/>
                </a:lnTo>
                <a:lnTo>
                  <a:pt x="10100847" y="9116014"/>
                </a:lnTo>
                <a:lnTo>
                  <a:pt x="0" y="91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6934200" y="3390900"/>
            <a:ext cx="10058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People are the experts in their own culture and ways of 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Nothing is “apolitical” or “neutral”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Focus on resiliency, strengths-based, healing (but not “toxic positivity”)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Structural forces impact individual well-being, but structural forces require structural rather than individual solutions</a:t>
            </a:r>
            <a:r>
              <a:rPr lang="en-CA" sz="2800" baseline="30000" dirty="0">
                <a:solidFill>
                  <a:schemeClr val="bg1"/>
                </a:solidFill>
                <a:latin typeface="Playfair Display" pitchFamily="2" charset="77"/>
              </a:rPr>
              <a:t>1</a:t>
            </a:r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Playfair Display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829C0-38EF-7776-D8C6-B7E5B8F07D39}"/>
              </a:ext>
            </a:extLst>
          </p:cNvPr>
          <p:cNvSpPr txBox="1"/>
          <p:nvPr/>
        </p:nvSpPr>
        <p:spPr>
          <a:xfrm>
            <a:off x="6940420" y="8804282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bg1"/>
                </a:solidFill>
                <a:effectLst/>
                <a:latin typeface="+mj-lt"/>
              </a:rPr>
              <a:t>Metzl</a:t>
            </a:r>
            <a:r>
              <a:rPr lang="en-CA" sz="1400" dirty="0">
                <a:solidFill>
                  <a:schemeClr val="bg1"/>
                </a:solidFill>
                <a:effectLst/>
                <a:latin typeface="+mj-lt"/>
              </a:rPr>
              <a:t> JM, Hansen H. Structural competency: theorizing a new medical engagement with stigma and inequality. Soc Sci Med. 2014 Feb;103:126-133. </a:t>
            </a:r>
            <a:r>
              <a:rPr lang="en-CA" sz="1400" dirty="0" err="1">
                <a:solidFill>
                  <a:schemeClr val="bg1"/>
                </a:solidFill>
                <a:effectLst/>
                <a:latin typeface="+mj-lt"/>
              </a:rPr>
              <a:t>doi</a:t>
            </a:r>
            <a:r>
              <a:rPr lang="en-CA" sz="1400" dirty="0">
                <a:solidFill>
                  <a:schemeClr val="bg1"/>
                </a:solidFill>
                <a:effectLst/>
                <a:latin typeface="+mj-lt"/>
              </a:rPr>
              <a:t>: 10.1016/j.socscimed.2013.06.032. PMID: 24507917; PMCID: PMC4269606.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219700" cy="193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2">
                    <a:lumMod val="20000"/>
                    <a:lumOff val="80000"/>
                  </a:schemeClr>
                </a:solidFill>
                <a:latin typeface="Black Mango"/>
              </a:rPr>
              <a:t>Decolonizing Mental Health – General principles (2)</a:t>
            </a:r>
          </a:p>
        </p:txBody>
      </p:sp>
      <p:sp>
        <p:nvSpPr>
          <p:cNvPr id="4" name="Freeform 4"/>
          <p:cNvSpPr/>
          <p:nvPr/>
        </p:nvSpPr>
        <p:spPr>
          <a:xfrm>
            <a:off x="-2057400" y="5143499"/>
            <a:ext cx="8991600" cy="8368007"/>
          </a:xfrm>
          <a:custGeom>
            <a:avLst/>
            <a:gdLst/>
            <a:ahLst/>
            <a:cxnLst/>
            <a:rect l="l" t="t" r="r" b="b"/>
            <a:pathLst>
              <a:path w="10100846" h="9116014">
                <a:moveTo>
                  <a:pt x="0" y="0"/>
                </a:moveTo>
                <a:lnTo>
                  <a:pt x="10100847" y="0"/>
                </a:lnTo>
                <a:lnTo>
                  <a:pt x="10100847" y="9116014"/>
                </a:lnTo>
                <a:lnTo>
                  <a:pt x="0" y="91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6477000" y="4610100"/>
            <a:ext cx="10058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Resistance to over-simplification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Acknowledging and embracing complexity, dualities, hybridity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Power sharing, striving for flattening (or inverting) traditional hierarchies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644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219700" cy="1285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2">
                    <a:lumMod val="20000"/>
                    <a:lumOff val="80000"/>
                  </a:schemeClr>
                </a:solidFill>
                <a:latin typeface="Black Mango"/>
              </a:rPr>
              <a:t>Decolonizing Mental Health – Hybridity</a:t>
            </a:r>
          </a:p>
        </p:txBody>
      </p:sp>
      <p:sp>
        <p:nvSpPr>
          <p:cNvPr id="4" name="Freeform 4"/>
          <p:cNvSpPr/>
          <p:nvPr/>
        </p:nvSpPr>
        <p:spPr>
          <a:xfrm>
            <a:off x="-2195900" y="4310119"/>
            <a:ext cx="10100846" cy="9116014"/>
          </a:xfrm>
          <a:custGeom>
            <a:avLst/>
            <a:gdLst/>
            <a:ahLst/>
            <a:cxnLst/>
            <a:rect l="l" t="t" r="r" b="b"/>
            <a:pathLst>
              <a:path w="10100846" h="9116014">
                <a:moveTo>
                  <a:pt x="0" y="0"/>
                </a:moveTo>
                <a:lnTo>
                  <a:pt x="10100847" y="0"/>
                </a:lnTo>
                <a:lnTo>
                  <a:pt x="10100847" y="9116014"/>
                </a:lnTo>
                <a:lnTo>
                  <a:pt x="0" y="91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7543800" y="3162300"/>
            <a:ext cx="9448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err="1">
                <a:solidFill>
                  <a:schemeClr val="bg1"/>
                </a:solidFill>
                <a:latin typeface="Playfair Display" pitchFamily="2" charset="77"/>
              </a:rPr>
              <a:t>Homi</a:t>
            </a: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 Bhabha</a:t>
            </a:r>
            <a:r>
              <a:rPr lang="en-CA" sz="2800" baseline="30000" dirty="0">
                <a:solidFill>
                  <a:schemeClr val="bg1"/>
                </a:solidFill>
                <a:latin typeface="Playfair Display" pitchFamily="2" charset="77"/>
              </a:rPr>
              <a:t>1</a:t>
            </a:r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Postcolonial spaces are characterized by the emergence of “third spaces” borne of contact between colonized and colonizer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Acknowledgement of active construction of meaning without reduction / simplification or reducing to either/or.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Contact creates, decolonizing is an active and constructive process in which new ways of being are formed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Playfair Display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4C3DA-3446-0C99-D1CB-9F4D30605996}"/>
              </a:ext>
            </a:extLst>
          </p:cNvPr>
          <p:cNvSpPr txBox="1"/>
          <p:nvPr/>
        </p:nvSpPr>
        <p:spPr>
          <a:xfrm>
            <a:off x="9525000" y="9258300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  <a:latin typeface="Playfair Display" pitchFamily="2" charset="77"/>
              </a:rPr>
              <a:t>1. B</a:t>
            </a:r>
            <a:r>
              <a:rPr lang="en-CA" sz="1400" b="0" u="none" strike="noStrike" dirty="0">
                <a:solidFill>
                  <a:schemeClr val="bg1"/>
                </a:solidFill>
                <a:effectLst/>
                <a:latin typeface="Playfair Display" pitchFamily="2" charset="77"/>
              </a:rPr>
              <a:t>habha, </a:t>
            </a:r>
            <a:r>
              <a:rPr lang="en-CA" sz="1400" b="0" u="none" strike="noStrike" dirty="0" err="1">
                <a:solidFill>
                  <a:schemeClr val="bg1"/>
                </a:solidFill>
                <a:effectLst/>
                <a:latin typeface="Playfair Display" pitchFamily="2" charset="77"/>
              </a:rPr>
              <a:t>Homi</a:t>
            </a:r>
            <a:r>
              <a:rPr lang="en-CA" sz="1400" b="0" u="none" strike="noStrike" dirty="0">
                <a:solidFill>
                  <a:schemeClr val="bg1"/>
                </a:solidFill>
                <a:effectLst/>
                <a:latin typeface="Playfair Display" pitchFamily="2" charset="77"/>
              </a:rPr>
              <a:t> K., 1949-. The Location of Culture. London ; New York :Routledge, 2004.</a:t>
            </a:r>
            <a:endParaRPr lang="en-CA" sz="1400" dirty="0">
              <a:solidFill>
                <a:schemeClr val="bg1"/>
              </a:solidFill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891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219700" cy="193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2">
                    <a:lumMod val="20000"/>
                    <a:lumOff val="80000"/>
                  </a:schemeClr>
                </a:solidFill>
                <a:latin typeface="Black Mango"/>
              </a:rPr>
              <a:t>Decolonizing Mental Health – moving to practice</a:t>
            </a:r>
          </a:p>
        </p:txBody>
      </p:sp>
      <p:sp>
        <p:nvSpPr>
          <p:cNvPr id="4" name="Freeform 4"/>
          <p:cNvSpPr/>
          <p:nvPr/>
        </p:nvSpPr>
        <p:spPr>
          <a:xfrm>
            <a:off x="-2195900" y="4310119"/>
            <a:ext cx="10100846" cy="9116014"/>
          </a:xfrm>
          <a:custGeom>
            <a:avLst/>
            <a:gdLst/>
            <a:ahLst/>
            <a:cxnLst/>
            <a:rect l="l" t="t" r="r" b="b"/>
            <a:pathLst>
              <a:path w="10100846" h="9116014">
                <a:moveTo>
                  <a:pt x="0" y="0"/>
                </a:moveTo>
                <a:lnTo>
                  <a:pt x="10100847" y="0"/>
                </a:lnTo>
                <a:lnTo>
                  <a:pt x="10100847" y="9116014"/>
                </a:lnTo>
                <a:lnTo>
                  <a:pt x="0" y="91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7543800" y="3162300"/>
            <a:ext cx="9448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Playfair Display" pitchFamily="2" charset="77"/>
              </a:rPr>
              <a:t>Approaches for Clients</a:t>
            </a:r>
          </a:p>
          <a:p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Make the implicit explicit, and help client to return structural determinants to structural forces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Support clients in “rewriting” their narratives that include the political and structural and highlight 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Use structural solutions for structural problems, avoid where possible downloading structural failings onto individuals as personal failings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7444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219700" cy="193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2">
                    <a:lumMod val="20000"/>
                    <a:lumOff val="80000"/>
                  </a:schemeClr>
                </a:solidFill>
                <a:latin typeface="Black Mango"/>
              </a:rPr>
              <a:t>Decolonizing Mental Health – moving to practice</a:t>
            </a:r>
          </a:p>
        </p:txBody>
      </p:sp>
      <p:sp>
        <p:nvSpPr>
          <p:cNvPr id="4" name="Freeform 4"/>
          <p:cNvSpPr/>
          <p:nvPr/>
        </p:nvSpPr>
        <p:spPr>
          <a:xfrm>
            <a:off x="-2195900" y="4310119"/>
            <a:ext cx="10100846" cy="9116014"/>
          </a:xfrm>
          <a:custGeom>
            <a:avLst/>
            <a:gdLst/>
            <a:ahLst/>
            <a:cxnLst/>
            <a:rect l="l" t="t" r="r" b="b"/>
            <a:pathLst>
              <a:path w="10100846" h="9116014">
                <a:moveTo>
                  <a:pt x="0" y="0"/>
                </a:moveTo>
                <a:lnTo>
                  <a:pt x="10100847" y="0"/>
                </a:lnTo>
                <a:lnTo>
                  <a:pt x="10100847" y="9116014"/>
                </a:lnTo>
                <a:lnTo>
                  <a:pt x="0" y="91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7543800" y="3162300"/>
            <a:ext cx="9448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Playfair Display" pitchFamily="2" charset="77"/>
              </a:rPr>
              <a:t>Communication with other providers / Assessment</a:t>
            </a:r>
          </a:p>
          <a:p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Deepen the narrative, with a focus on humanization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Actively examine personal implicit / unconscious biases and be open to reflection throughout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Ask “I wonder if…” or “when I encountered this, I rethought it as…” when other providers might be using essentializing or dehumanizing constructs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Allow for “third spaces” and new narratives of belonging, rather than acculturation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5487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676900" cy="193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1">
                    <a:lumMod val="40000"/>
                    <a:lumOff val="60000"/>
                  </a:schemeClr>
                </a:solidFill>
                <a:latin typeface="Black Mango"/>
              </a:rPr>
              <a:t>Decolonizing Mental Health – Research &amp; Knowledge Mobilization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8001000" y="2901787"/>
            <a:ext cx="9448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Playfair Display" pitchFamily="2" charset="77"/>
              </a:rPr>
              <a:t>Principles (1)</a:t>
            </a:r>
          </a:p>
          <a:p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“For us by us”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Value insider perspectives and knowledge generation / translation (emic accounts)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Use reflexivity routinely in research design and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Avoid flattening or oversimplifying narratives to fit into existing Eurocentric constructs – rather – what “could be,” “what is generated,” “how can both ideas be held at once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47D9356-64A9-D855-8324-B06CBE19DF74}"/>
              </a:ext>
            </a:extLst>
          </p:cNvPr>
          <p:cNvSpPr/>
          <p:nvPr/>
        </p:nvSpPr>
        <p:spPr>
          <a:xfrm>
            <a:off x="-1295400" y="4381500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468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676900" cy="193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1">
                    <a:lumMod val="40000"/>
                    <a:lumOff val="60000"/>
                  </a:schemeClr>
                </a:solidFill>
                <a:latin typeface="Black Mango"/>
              </a:rPr>
              <a:t>Decolonizing Mental Health – Research &amp; Knowledge Mobilization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8001000" y="3771900"/>
            <a:ext cx="944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Playfair Display" pitchFamily="2" charset="77"/>
              </a:rPr>
              <a:t>Principles (2)</a:t>
            </a:r>
          </a:p>
          <a:p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Question objectivity, assumed principles of ”unbiased” (”positivist” frames)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Leverage power to elevated voices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Consider methodologies from the Critical schools, such as counter stories / Critical Race Theory 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47D9356-64A9-D855-8324-B06CBE19DF74}"/>
              </a:ext>
            </a:extLst>
          </p:cNvPr>
          <p:cNvSpPr/>
          <p:nvPr/>
        </p:nvSpPr>
        <p:spPr>
          <a:xfrm>
            <a:off x="-1295400" y="4381500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970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676900" cy="1285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1">
                    <a:lumMod val="40000"/>
                    <a:lumOff val="60000"/>
                  </a:schemeClr>
                </a:solidFill>
                <a:latin typeface="Black Mango"/>
              </a:rPr>
              <a:t>Decolonizing Mental Health – Policy 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7846307" y="3390900"/>
            <a:ext cx="9448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Promoting self-governance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Adequate access to basic determinants of health as part of mental health strategy / intervention / program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Attention to hierarchies in medical treatment settings, and whose voices / knowledge frames are prioritized as a result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47D9356-64A9-D855-8324-B06CBE19DF74}"/>
              </a:ext>
            </a:extLst>
          </p:cNvPr>
          <p:cNvSpPr/>
          <p:nvPr/>
        </p:nvSpPr>
        <p:spPr>
          <a:xfrm>
            <a:off x="-1295400" y="4381500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5947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5676900" cy="1285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1">
                    <a:lumMod val="40000"/>
                    <a:lumOff val="60000"/>
                  </a:schemeClr>
                </a:solidFill>
                <a:latin typeface="Black Mango"/>
              </a:rPr>
              <a:t>Decolonizing Mental Health – Policy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02CF-507E-8667-D516-A9DADAE753A6}"/>
              </a:ext>
            </a:extLst>
          </p:cNvPr>
          <p:cNvSpPr txBox="1"/>
          <p:nvPr/>
        </p:nvSpPr>
        <p:spPr>
          <a:xfrm>
            <a:off x="7846307" y="3390900"/>
            <a:ext cx="944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Trauma informed service delivery and design, including attention to intergenerational and race based trauma / discrimination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Playfair Display" pitchFamily="2" charset="77"/>
              </a:rPr>
              <a:t>Attention to diagnostic categories and illness formulations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  <a:latin typeface="Playfair Display" pitchFamily="2" charset="77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47D9356-64A9-D855-8324-B06CBE19DF74}"/>
              </a:ext>
            </a:extLst>
          </p:cNvPr>
          <p:cNvSpPr/>
          <p:nvPr/>
        </p:nvSpPr>
        <p:spPr>
          <a:xfrm>
            <a:off x="-1295400" y="4381500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3747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ttle blue heart with a dark background">
            <a:extLst>
              <a:ext uri="{FF2B5EF4-FFF2-40B4-BE49-F238E27FC236}">
                <a16:creationId xmlns:a16="http://schemas.microsoft.com/office/drawing/2014/main" id="{D59BCB25-8BD6-E210-D061-F5162F20D5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9551"/>
            <a:ext cx="18282684" cy="121765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57321" y="4212015"/>
            <a:ext cx="5209847" cy="1939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8"/>
              </a:lnSpc>
            </a:pPr>
            <a:r>
              <a:rPr lang="en-US" sz="3670" spc="-84" dirty="0">
                <a:solidFill>
                  <a:srgbClr val="FFFFFF"/>
                </a:solidFill>
                <a:latin typeface="Black Mango"/>
              </a:rPr>
              <a:t>Thank You</a:t>
            </a:r>
          </a:p>
          <a:p>
            <a:pPr algn="ctr">
              <a:lnSpc>
                <a:spcPts val="5138"/>
              </a:lnSpc>
            </a:pPr>
            <a:endParaRPr lang="en-US" sz="3670" spc="-84" dirty="0">
              <a:solidFill>
                <a:srgbClr val="FFFFFF"/>
              </a:solidFill>
              <a:latin typeface="Black Mango"/>
            </a:endParaRPr>
          </a:p>
          <a:p>
            <a:pPr algn="ctr">
              <a:lnSpc>
                <a:spcPts val="5138"/>
              </a:lnSpc>
            </a:pPr>
            <a:r>
              <a:rPr lang="en-US" sz="3670" spc="-84" dirty="0">
                <a:solidFill>
                  <a:srgbClr val="FFFFFF"/>
                </a:solidFill>
                <a:latin typeface="Black Mango"/>
              </a:rPr>
              <a:t>@</a:t>
            </a:r>
            <a:r>
              <a:rPr lang="en-US" sz="3670" spc="-84" dirty="0" err="1">
                <a:solidFill>
                  <a:srgbClr val="FFFFFF"/>
                </a:solidFill>
                <a:latin typeface="Black Mango"/>
              </a:rPr>
              <a:t>AmyGajaria</a:t>
            </a:r>
            <a:r>
              <a:rPr lang="en-US" sz="3670" spc="-84" dirty="0">
                <a:solidFill>
                  <a:srgbClr val="FFFFFF"/>
                </a:solidFill>
                <a:latin typeface="Black Mango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-1752600" y="6151777"/>
            <a:ext cx="7280725" cy="6363377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267200" y="2095500"/>
            <a:ext cx="9115307" cy="111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9"/>
              </a:lnSpc>
            </a:pPr>
            <a:r>
              <a:rPr lang="en-US" sz="7478" dirty="0">
                <a:solidFill>
                  <a:srgbClr val="DC848A"/>
                </a:solidFill>
                <a:latin typeface="Black Mango"/>
              </a:rPr>
              <a:t>Disclosures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1650" y="4955737"/>
            <a:ext cx="14744698" cy="185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spc="-113" dirty="0">
                <a:solidFill>
                  <a:srgbClr val="FFFFFF"/>
                </a:solidFill>
                <a:latin typeface="Playfair Display"/>
              </a:rPr>
              <a:t>Nothing to disclose</a:t>
            </a:r>
          </a:p>
          <a:p>
            <a:pPr algn="ctr">
              <a:lnSpc>
                <a:spcPts val="3692"/>
              </a:lnSpc>
            </a:pPr>
            <a:endParaRPr lang="en-US" sz="2637" spc="-113" dirty="0">
              <a:solidFill>
                <a:srgbClr val="FFFFFF"/>
              </a:solidFill>
              <a:latin typeface="Playfair Display"/>
            </a:endParaRPr>
          </a:p>
          <a:p>
            <a:pPr algn="ctr">
              <a:lnSpc>
                <a:spcPts val="3692"/>
              </a:lnSpc>
            </a:pPr>
            <a:endParaRPr lang="en-US" sz="2637" spc="-113" dirty="0">
              <a:solidFill>
                <a:srgbClr val="FFFFFF"/>
              </a:solidFill>
              <a:latin typeface="Playfair Display"/>
            </a:endParaRPr>
          </a:p>
          <a:p>
            <a:pPr algn="ctr">
              <a:lnSpc>
                <a:spcPts val="3692"/>
              </a:lnSpc>
            </a:pPr>
            <a:endParaRPr lang="en-US" sz="2637" spc="-113" dirty="0">
              <a:solidFill>
                <a:srgbClr val="FFFFFF"/>
              </a:solidFill>
              <a:latin typeface="Playfair Display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040EF71-644F-0202-5440-6A029E45C496}"/>
              </a:ext>
            </a:extLst>
          </p:cNvPr>
          <p:cNvSpPr/>
          <p:nvPr/>
        </p:nvSpPr>
        <p:spPr>
          <a:xfrm>
            <a:off x="-3124200" y="5661868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E73FF6D-88DA-4C03-D00C-0EF3E4FF3ED3}"/>
              </a:ext>
            </a:extLst>
          </p:cNvPr>
          <p:cNvSpPr/>
          <p:nvPr/>
        </p:nvSpPr>
        <p:spPr>
          <a:xfrm>
            <a:off x="12573000" y="-3443631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34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2029" y="4855524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0377278" y="1152146"/>
            <a:ext cx="5668137" cy="8229600"/>
          </a:xfrm>
          <a:custGeom>
            <a:avLst/>
            <a:gdLst/>
            <a:ahLst/>
            <a:cxnLst/>
            <a:rect l="l" t="t" r="r" b="b"/>
            <a:pathLst>
              <a:path w="5668137" h="8229600">
                <a:moveTo>
                  <a:pt x="0" y="0"/>
                </a:moveTo>
                <a:lnTo>
                  <a:pt x="5668137" y="0"/>
                </a:lnTo>
                <a:lnTo>
                  <a:pt x="5668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828800" y="3728832"/>
            <a:ext cx="8770684" cy="307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Playfair Display" pitchFamily="2" charset="77"/>
              </a:rPr>
              <a:t>Contrast the Canadian mental health care system within the historical and sociopolitical context of colonialism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latin typeface="Playfair Display" pitchFamily="2" charset="77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Playfair Display" pitchFamily="2" charset="77"/>
              </a:rPr>
              <a:t>Explore research and policy challenges in advancing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Playfair Display" pitchFamily="2" charset="77"/>
              </a:rPr>
              <a:t>decolonised</a:t>
            </a:r>
            <a:r>
              <a:rPr lang="en-US" sz="2800" dirty="0">
                <a:solidFill>
                  <a:schemeClr val="bg1"/>
                </a:solidFill>
                <a:effectLst/>
                <a:latin typeface="Playfair Display" pitchFamily="2" charset="77"/>
              </a:rPr>
              <a:t> mental health practices.</a:t>
            </a:r>
          </a:p>
          <a:p>
            <a:pPr>
              <a:lnSpc>
                <a:spcPts val="4200"/>
              </a:lnSpc>
            </a:pPr>
            <a:endParaRPr lang="en-US" sz="3000" spc="-129" dirty="0">
              <a:solidFill>
                <a:srgbClr val="FFFFFF"/>
              </a:solidFill>
              <a:latin typeface="Playfair Displ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699" y="962025"/>
            <a:ext cx="4415469" cy="1285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rgbClr val="DC848A"/>
                </a:solidFill>
                <a:latin typeface="Black Mango"/>
              </a:rPr>
              <a:t>OBJECTIVES</a:t>
            </a:r>
          </a:p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rgbClr val="DC848A"/>
                </a:solidFill>
                <a:latin typeface="Black Mango"/>
              </a:rPr>
              <a:t>&amp; INTRODUCTION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-3390900"/>
            <a:ext cx="8585270" cy="81534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3522184" y="2474308"/>
            <a:ext cx="10439400" cy="5338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-129" dirty="0">
                <a:solidFill>
                  <a:srgbClr val="FFFFFF"/>
                </a:solidFill>
                <a:latin typeface="Playfair Display"/>
              </a:rPr>
              <a:t>Politically  about land, resources, power</a:t>
            </a:r>
          </a:p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-129" dirty="0">
                <a:solidFill>
                  <a:srgbClr val="FFFFFF"/>
                </a:solidFill>
                <a:latin typeface="Playfair Display"/>
              </a:rPr>
              <a:t>Psychologically about values, norms, ways of being, language 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-129" dirty="0">
                <a:solidFill>
                  <a:srgbClr val="FFFFFF"/>
                </a:solidFill>
                <a:latin typeface="Playfair Display"/>
              </a:rPr>
              <a:t>in which the values, norms, and ways of being of the colonizing force are made to be superior to that of the Indigenous population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-129" dirty="0">
                <a:solidFill>
                  <a:srgbClr val="FFFFFF"/>
                </a:solidFill>
                <a:latin typeface="Playfair Display"/>
              </a:rPr>
              <a:t>In a multicultural context: The mechanisms by which Eurocentric values, and ways of being are made to be superior are rendered invisible, “normal,” “how society functions”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endParaRPr lang="en-US" sz="3000" spc="-129" dirty="0">
              <a:solidFill>
                <a:srgbClr val="FFFFFF"/>
              </a:solidFill>
              <a:latin typeface="Playfair Displ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699" y="962025"/>
            <a:ext cx="4415469" cy="631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rgbClr val="DC848A"/>
                </a:solidFill>
                <a:latin typeface="Black Mango"/>
              </a:rPr>
              <a:t>Colonization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-1928433" y="6362700"/>
            <a:ext cx="8024433" cy="7158178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749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43834" y="-1669068"/>
            <a:ext cx="8085836" cy="7650768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3251197" y="3403128"/>
            <a:ext cx="10790587" cy="4261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800" spc="-129" dirty="0">
                <a:solidFill>
                  <a:srgbClr val="FFFFFF"/>
                </a:solidFill>
                <a:latin typeface="Playfair Display"/>
              </a:rPr>
              <a:t>Countries with a history of colonization are seen as inferior to the countries / societies of the colonized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800" spc="-129" dirty="0">
                <a:solidFill>
                  <a:srgbClr val="FFFFFF"/>
                </a:solidFill>
                <a:latin typeface="Playfair Display"/>
              </a:rPr>
              <a:t>The values, norms, and ways of being of these countries are not merely different but “inferior” or exoticized 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800" spc="-129" dirty="0">
                <a:solidFill>
                  <a:srgbClr val="FFFFFF"/>
                </a:solidFill>
                <a:latin typeface="Playfair Display"/>
              </a:rPr>
              <a:t>Franz Fanon – “the children of the world”</a:t>
            </a:r>
            <a:r>
              <a:rPr lang="en-US" sz="2800" spc="-129" baseline="30000" dirty="0">
                <a:solidFill>
                  <a:srgbClr val="FFFFFF"/>
                </a:solidFill>
                <a:latin typeface="Playfair Display"/>
              </a:rPr>
              <a:t>1</a:t>
            </a:r>
            <a:r>
              <a:rPr lang="en-US" sz="2800" spc="-129" dirty="0">
                <a:solidFill>
                  <a:srgbClr val="FFFFFF"/>
                </a:solidFill>
                <a:latin typeface="Playfair Display"/>
              </a:rPr>
              <a:t> – either in need of saving, or wicked / evil / contaminated and as such must be controlled to protect the colonizer (legacies of colonial public health) 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endParaRPr lang="en-US" sz="3000" spc="-129" dirty="0">
              <a:solidFill>
                <a:srgbClr val="FFFFFF"/>
              </a:solidFill>
              <a:latin typeface="Playfair Displ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699" y="962025"/>
            <a:ext cx="4415469" cy="1285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rgbClr val="DC848A"/>
                </a:solidFill>
                <a:latin typeface="Black Mango"/>
              </a:rPr>
              <a:t>Colonization &amp; Globalization </a:t>
            </a:r>
          </a:p>
        </p:txBody>
      </p:sp>
      <p:sp>
        <p:nvSpPr>
          <p:cNvPr id="6" name="Freeform 6"/>
          <p:cNvSpPr/>
          <p:nvPr/>
        </p:nvSpPr>
        <p:spPr>
          <a:xfrm>
            <a:off x="-1928433" y="6362700"/>
            <a:ext cx="7567233" cy="7158178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A65D1-336C-4A89-F2FF-940860B4C014}"/>
              </a:ext>
            </a:extLst>
          </p:cNvPr>
          <p:cNvSpPr txBox="1"/>
          <p:nvPr/>
        </p:nvSpPr>
        <p:spPr>
          <a:xfrm>
            <a:off x="304800" y="9563100"/>
            <a:ext cx="1775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600" b="0" i="0" u="none" strike="noStrike" dirty="0">
                <a:solidFill>
                  <a:schemeClr val="bg1"/>
                </a:solidFill>
                <a:effectLst/>
                <a:latin typeface="Playfair Display" pitchFamily="2" charset="77"/>
              </a:rPr>
              <a:t>Fanon, Frantz, 1925-1961. 2008. </a:t>
            </a:r>
            <a:r>
              <a:rPr lang="en-CA" sz="1600" b="0" i="1" u="none" strike="noStrike" dirty="0">
                <a:solidFill>
                  <a:schemeClr val="bg1"/>
                </a:solidFill>
                <a:effectLst/>
                <a:latin typeface="Playfair Display" pitchFamily="2" charset="77"/>
              </a:rPr>
              <a:t>Black Skin, White Masks. </a:t>
            </a:r>
            <a:r>
              <a:rPr lang="en-CA" sz="1600" b="0" i="0" u="none" strike="noStrike" dirty="0">
                <a:solidFill>
                  <a:schemeClr val="bg1"/>
                </a:solidFill>
                <a:effectLst/>
                <a:latin typeface="Playfair Display" pitchFamily="2" charset="77"/>
              </a:rPr>
              <a:t>New York : [Berkeley, Calif.], Grove Press ; Distributed by Publishers Group West.</a:t>
            </a:r>
          </a:p>
          <a:p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228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63600" y="-1867038"/>
            <a:ext cx="7594670" cy="6477138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3317954" y="3566789"/>
            <a:ext cx="11353800" cy="3151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-129" dirty="0">
                <a:solidFill>
                  <a:srgbClr val="FFFFFF"/>
                </a:solidFill>
                <a:latin typeface="Playfair Display"/>
              </a:rPr>
              <a:t>Public Health’s legacy of control of infectious disease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-129" dirty="0">
                <a:solidFill>
                  <a:srgbClr val="FFFFFF"/>
                </a:solidFill>
                <a:latin typeface="Playfair Display"/>
              </a:rPr>
              <a:t>Global health’s legacy of experimentation on marginalized populations locally and globally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800" b="0" i="0" u="none" strike="noStrike" spc="-129" dirty="0">
                <a:solidFill>
                  <a:srgbClr val="FFFFFF"/>
                </a:solidFill>
                <a:effectLst/>
                <a:latin typeface="Playfair Display"/>
              </a:rPr>
              <a:t>“</a:t>
            </a:r>
            <a:r>
              <a:rPr lang="en-US" sz="2800" spc="-129" dirty="0">
                <a:solidFill>
                  <a:srgbClr val="FFFFFF"/>
                </a:solidFill>
                <a:latin typeface="Playfair Display"/>
              </a:rPr>
              <a:t>M</a:t>
            </a:r>
            <a:r>
              <a:rPr lang="en-CA" sz="2800" b="0" i="0" u="none" strike="noStrike" dirty="0">
                <a:solidFill>
                  <a:schemeClr val="bg1"/>
                </a:solidFill>
                <a:effectLst/>
                <a:latin typeface="Playfair Display" pitchFamily="2" charset="77"/>
              </a:rPr>
              <a:t>edicine as the ‘most effective of our agents for penetration and pacification”</a:t>
            </a:r>
            <a:r>
              <a:rPr lang="en-CA" sz="2800" b="0" i="0" u="none" strike="noStrike" baseline="30000" dirty="0">
                <a:solidFill>
                  <a:schemeClr val="bg1"/>
                </a:solidFill>
                <a:effectLst/>
                <a:latin typeface="Playfair Display" pitchFamily="2" charset="77"/>
              </a:rPr>
              <a:t>1</a:t>
            </a:r>
          </a:p>
          <a:p>
            <a:pPr marL="1371600" lvl="2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CA" sz="3600" baseline="30000" dirty="0">
                <a:solidFill>
                  <a:schemeClr val="bg1"/>
                </a:solidFill>
                <a:latin typeface="Playfair Display" pitchFamily="2" charset="77"/>
              </a:rPr>
              <a:t>Contagion, illness, contamination </a:t>
            </a:r>
            <a:endParaRPr lang="en-CA" sz="3600" b="0" i="0" u="none" strike="noStrike" baseline="30000" dirty="0">
              <a:solidFill>
                <a:schemeClr val="bg1"/>
              </a:solidFill>
              <a:effectLst/>
              <a:latin typeface="Playfair Display" pitchFamily="2" charset="7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699" y="962025"/>
            <a:ext cx="4415469" cy="1285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rgbClr val="DC848A"/>
                </a:solidFill>
                <a:latin typeface="Black Mango"/>
              </a:rPr>
              <a:t>Colonization &amp; Health</a:t>
            </a:r>
          </a:p>
        </p:txBody>
      </p:sp>
      <p:sp>
        <p:nvSpPr>
          <p:cNvPr id="6" name="Freeform 6"/>
          <p:cNvSpPr/>
          <p:nvPr/>
        </p:nvSpPr>
        <p:spPr>
          <a:xfrm>
            <a:off x="-1928433" y="6463252"/>
            <a:ext cx="7948233" cy="70576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C0C7C-7B15-935C-0963-6B82C4E8A58B}"/>
              </a:ext>
            </a:extLst>
          </p:cNvPr>
          <p:cNvSpPr txBox="1"/>
          <p:nvPr/>
        </p:nvSpPr>
        <p:spPr>
          <a:xfrm>
            <a:off x="457200" y="9563100"/>
            <a:ext cx="172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  <a:effectLst/>
              </a:rPr>
              <a:t>Hussain M, </a:t>
            </a:r>
            <a:r>
              <a:rPr lang="en-CA" sz="1400" dirty="0" err="1">
                <a:solidFill>
                  <a:schemeClr val="bg1"/>
                </a:solidFill>
                <a:effectLst/>
              </a:rPr>
              <a:t>Sadigh</a:t>
            </a:r>
            <a:r>
              <a:rPr lang="en-CA" sz="1400" dirty="0">
                <a:solidFill>
                  <a:schemeClr val="bg1"/>
                </a:solidFill>
                <a:effectLst/>
              </a:rPr>
              <a:t> M, </a:t>
            </a:r>
            <a:r>
              <a:rPr lang="en-CA" sz="1400" dirty="0" err="1">
                <a:solidFill>
                  <a:schemeClr val="bg1"/>
                </a:solidFill>
                <a:effectLst/>
              </a:rPr>
              <a:t>Sadigh</a:t>
            </a:r>
            <a:r>
              <a:rPr lang="en-CA" sz="1400" dirty="0">
                <a:solidFill>
                  <a:schemeClr val="bg1"/>
                </a:solidFill>
                <a:effectLst/>
              </a:rPr>
              <a:t> M, </a:t>
            </a:r>
            <a:r>
              <a:rPr lang="en-CA" sz="1400" dirty="0" err="1">
                <a:solidFill>
                  <a:schemeClr val="bg1"/>
                </a:solidFill>
                <a:effectLst/>
              </a:rPr>
              <a:t>Rastegar</a:t>
            </a:r>
            <a:r>
              <a:rPr lang="en-CA" sz="1400" dirty="0">
                <a:solidFill>
                  <a:schemeClr val="bg1"/>
                </a:solidFill>
                <a:effectLst/>
              </a:rPr>
              <a:t> A, </a:t>
            </a:r>
            <a:r>
              <a:rPr lang="en-CA" sz="1400" dirty="0" err="1">
                <a:solidFill>
                  <a:schemeClr val="bg1"/>
                </a:solidFill>
                <a:effectLst/>
              </a:rPr>
              <a:t>Sewankambo</a:t>
            </a:r>
            <a:r>
              <a:rPr lang="en-CA" sz="1400" dirty="0">
                <a:solidFill>
                  <a:schemeClr val="bg1"/>
                </a:solidFill>
                <a:effectLst/>
              </a:rPr>
              <a:t> N. Colonization and decolonization of global health: which way forward? Glob Health Action. 2023 Dec 31;16(1):2186575. </a:t>
            </a:r>
            <a:r>
              <a:rPr lang="en-CA" sz="1400" dirty="0" err="1">
                <a:solidFill>
                  <a:schemeClr val="bg1"/>
                </a:solidFill>
                <a:effectLst/>
              </a:rPr>
              <a:t>doi</a:t>
            </a:r>
            <a:r>
              <a:rPr lang="en-CA" sz="1400" dirty="0">
                <a:solidFill>
                  <a:schemeClr val="bg1"/>
                </a:solidFill>
                <a:effectLst/>
              </a:rPr>
              <a:t>: 10.1080/16549716.2023.2186575. PMID: 36940174; PMCID: PMC10035955.</a:t>
            </a:r>
          </a:p>
        </p:txBody>
      </p:sp>
    </p:spTree>
    <p:extLst>
      <p:ext uri="{BB962C8B-B14F-4D97-AF65-F5344CB8AC3E}">
        <p14:creationId xmlns:p14="http://schemas.microsoft.com/office/powerpoint/2010/main" val="324704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39600" y="-2521064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3048000" y="4679023"/>
            <a:ext cx="11353800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000" spc="-129" dirty="0">
                <a:solidFill>
                  <a:srgbClr val="FFFFFF"/>
                </a:solidFill>
                <a:latin typeface="Playfair Display"/>
              </a:rPr>
              <a:t>“We are here because you are there” </a:t>
            </a: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endParaRPr lang="en-US" sz="3000" spc="-129" dirty="0">
              <a:solidFill>
                <a:srgbClr val="FFFFFF"/>
              </a:solidFill>
              <a:latin typeface="Playfair Displ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699" y="962025"/>
            <a:ext cx="6286501" cy="631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rgbClr val="DC848A"/>
                </a:solidFill>
                <a:latin typeface="Black Mango"/>
              </a:rPr>
              <a:t>Colonization &amp; Globalization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-1928433" y="5612952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982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0987" y="1001656"/>
            <a:ext cx="6448500" cy="1285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2">
                    <a:lumMod val="40000"/>
                    <a:lumOff val="60000"/>
                  </a:schemeClr>
                </a:solidFill>
                <a:latin typeface="Black Mango"/>
              </a:rPr>
              <a:t>Colonization &amp; Mental Health – Individual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87424" y="3354847"/>
            <a:ext cx="8208759" cy="4443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Internalized Racism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Fractured community 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Devalued ways of healing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Chronic stress – migration stress, minority stress, race-based stress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 Loss of identity / sense of self / sense of self with others </a:t>
            </a:r>
          </a:p>
        </p:txBody>
      </p:sp>
      <p:sp>
        <p:nvSpPr>
          <p:cNvPr id="5" name="Freeform 5"/>
          <p:cNvSpPr/>
          <p:nvPr/>
        </p:nvSpPr>
        <p:spPr>
          <a:xfrm>
            <a:off x="10984222" y="-2331156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7"/>
                </a:lnTo>
                <a:lnTo>
                  <a:pt x="0" y="7907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0551218" y="4546909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flipH="1">
            <a:off x="10757904" y="1068331"/>
            <a:ext cx="5740146" cy="8229600"/>
          </a:xfrm>
          <a:custGeom>
            <a:avLst/>
            <a:gdLst/>
            <a:ahLst/>
            <a:cxnLst/>
            <a:rect l="l" t="t" r="r" b="b"/>
            <a:pathLst>
              <a:path w="5740146" h="8229600">
                <a:moveTo>
                  <a:pt x="5740146" y="0"/>
                </a:moveTo>
                <a:lnTo>
                  <a:pt x="0" y="0"/>
                </a:lnTo>
                <a:lnTo>
                  <a:pt x="0" y="8229600"/>
                </a:lnTo>
                <a:lnTo>
                  <a:pt x="5740146" y="8229600"/>
                </a:lnTo>
                <a:lnTo>
                  <a:pt x="57401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0987" y="1001656"/>
            <a:ext cx="6448500" cy="1285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8"/>
              </a:lnSpc>
            </a:pPr>
            <a:r>
              <a:rPr lang="en-US" sz="3670" spc="-84" dirty="0">
                <a:solidFill>
                  <a:schemeClr val="accent2">
                    <a:lumMod val="40000"/>
                    <a:lumOff val="60000"/>
                  </a:schemeClr>
                </a:solidFill>
                <a:latin typeface="Black Mango"/>
              </a:rPr>
              <a:t>Colonization &amp; Mental Health – Systemic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60987" y="3086100"/>
            <a:ext cx="8208759" cy="588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Service, building/infrastructure, and system design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Interactions with power – child protection, police, involuntary treatment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Funding decisions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Policy decisions – </a:t>
            </a:r>
            <a:r>
              <a:rPr lang="en-US" sz="2800" dirty="0" err="1">
                <a:solidFill>
                  <a:schemeClr val="bg1"/>
                </a:solidFill>
                <a:latin typeface="Playfair Display" pitchFamily="2" charset="77"/>
              </a:rPr>
              <a:t>ie</a:t>
            </a:r>
            <a:r>
              <a:rPr lang="en-US" sz="2800" dirty="0">
                <a:solidFill>
                  <a:schemeClr val="bg1"/>
                </a:solidFill>
                <a:latin typeface="Playfair Display" pitchFamily="2" charset="77"/>
              </a:rPr>
              <a:t>: substance use criminalization and immigration policies / racialization of substance use 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Playfair Display" pitchFamily="2" charset="77"/>
            </a:endParaRP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Playfair Display" pitchFamily="2" charset="77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984222" y="-2331156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7"/>
                </a:lnTo>
                <a:lnTo>
                  <a:pt x="0" y="7907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0551218" y="4546909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flipH="1">
            <a:off x="10757904" y="1068331"/>
            <a:ext cx="5740146" cy="8229600"/>
          </a:xfrm>
          <a:custGeom>
            <a:avLst/>
            <a:gdLst/>
            <a:ahLst/>
            <a:cxnLst/>
            <a:rect l="l" t="t" r="r" b="b"/>
            <a:pathLst>
              <a:path w="5740146" h="8229600">
                <a:moveTo>
                  <a:pt x="5740146" y="0"/>
                </a:moveTo>
                <a:lnTo>
                  <a:pt x="0" y="0"/>
                </a:lnTo>
                <a:lnTo>
                  <a:pt x="0" y="8229600"/>
                </a:lnTo>
                <a:lnTo>
                  <a:pt x="5740146" y="8229600"/>
                </a:lnTo>
                <a:lnTo>
                  <a:pt x="57401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675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8442</TotalTime>
  <Words>997</Words>
  <Application>Microsoft Macintosh PowerPoint</Application>
  <PresentationFormat>Custom</PresentationFormat>
  <Paragraphs>95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Black Mango</vt:lpstr>
      <vt:lpstr>Arial</vt:lpstr>
      <vt:lpstr>Calibri</vt:lpstr>
      <vt:lpstr>Playfair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Amy Gajaria</cp:lastModifiedBy>
  <cp:revision>28</cp:revision>
  <dcterms:created xsi:type="dcterms:W3CDTF">2006-08-16T00:00:00Z</dcterms:created>
  <dcterms:modified xsi:type="dcterms:W3CDTF">2023-12-14T14:49:02Z</dcterms:modified>
  <dc:identifier>DAF2aWvf8PI</dc:identifier>
</cp:coreProperties>
</file>